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</p:sldMasterIdLst>
  <p:notesMasterIdLst>
    <p:notesMasterId r:id="rId20"/>
  </p:notesMasterIdLst>
  <p:sldIdLst>
    <p:sldId id="257" r:id="rId2"/>
    <p:sldId id="331" r:id="rId3"/>
    <p:sldId id="332" r:id="rId4"/>
    <p:sldId id="258" r:id="rId5"/>
    <p:sldId id="280" r:id="rId6"/>
    <p:sldId id="318" r:id="rId7"/>
    <p:sldId id="282" r:id="rId8"/>
    <p:sldId id="269" r:id="rId9"/>
    <p:sldId id="312" r:id="rId10"/>
    <p:sldId id="319" r:id="rId11"/>
    <p:sldId id="321" r:id="rId12"/>
    <p:sldId id="320" r:id="rId13"/>
    <p:sldId id="323" r:id="rId14"/>
    <p:sldId id="327" r:id="rId15"/>
    <p:sldId id="329" r:id="rId16"/>
    <p:sldId id="333" r:id="rId17"/>
    <p:sldId id="272" r:id="rId18"/>
    <p:sldId id="32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EFF"/>
    <a:srgbClr val="EBF5FF"/>
    <a:srgbClr val="9BCFFF"/>
    <a:srgbClr val="38A1F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8852" autoAdjust="0"/>
  </p:normalViewPr>
  <p:slideViewPr>
    <p:cSldViewPr snapToGrid="0">
      <p:cViewPr>
        <p:scale>
          <a:sx n="100" d="100"/>
          <a:sy n="100" d="100"/>
        </p:scale>
        <p:origin x="132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F4CA1-8010-4FCB-8DAC-91459B95655F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B9D01-D289-4C7C-AAB3-A28616F0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0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0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82ECB-7A9A-28EA-A2D6-CC552ED38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BB8994F-B431-234D-8546-960695591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505CC50-168A-0A6A-A7C0-6F8F5CEE9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F91FBE-377B-D9F7-B057-D61B87447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1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7306-DE56-EA6F-6C04-E05BD5532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B9465B-E141-6EA4-F7A1-43A636DA7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0FE3F06-7D40-E730-A8A4-9C4B2A3F7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5309C4-9C1F-ACA4-6739-E4566C03F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94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A3EA9-1F3F-2A23-A5C5-E9AFE9959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2683D43-66FB-F509-4E64-9E6820669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0220DF-F287-8B20-3BAD-F6DAB4794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6DEE50-8688-CFFA-C512-282F16FE0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8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6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08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5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3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231D3-08E2-E358-E002-DCD8C8D0E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0DD195C-9825-88D7-E6AB-C4BC4FFD6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BA1A85-5997-B82B-76B3-5711F192F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4A171-70FD-C56C-217C-0BF1C7D04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7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0B7C5-E095-1922-DF41-ECBA03B8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1C729B-CA20-884B-598A-49C59649F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88C4752-C84A-B5EE-46D8-E1C3417F2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13A68D-B37F-ACF5-13B2-12D682AD6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0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2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8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5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8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B9D01-D289-4C7C-AAB3-A28616F062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5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DCE-5634-4DCE-A95D-37F86C04752B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4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288F-AABD-4E38-9BB8-45F74D241A67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A230-05D9-44AC-90EC-17FB911F430A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9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FE4F-8DAB-4740-9F07-C442F2AD9CDA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3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4050-844A-4208-8C32-91262C9D12F9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2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C2AE-3E97-4405-930A-F84806731894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6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DBA6-441D-4324-99A2-96AC3DE4FAB0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1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043F-0AFB-45FE-B181-EC03A9056322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0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6F4E-B4E5-48B9-8B47-9B6662A2D074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9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FE67-13C7-4806-826C-20AC2AAF75E5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1C10-553B-414F-9CDB-B3723EEA01A3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7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899EC-9E5B-465E-96C2-96367BC29CCD}" type="datetime8">
              <a:rPr lang="ru-RU" smtClean="0"/>
              <a:t>25.06.2026 16:34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DF6A-6CBC-49D2-AAEA-725F1DFA6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2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469571-9E6E-E80E-A121-21C487B9D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120650" y="969798"/>
            <a:ext cx="11944350" cy="117627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Мультимедийное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365F4E5-7038-24DD-113E-4862704202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414" b="29480"/>
          <a:stretch>
            <a:fillRect/>
          </a:stretch>
        </p:blipFill>
        <p:spPr>
          <a:xfrm>
            <a:off x="20" y="-1641809"/>
            <a:ext cx="12191980" cy="3710603"/>
          </a:xfrm>
          <a:prstGeom prst="rect">
            <a:avLst/>
          </a:prstGeom>
        </p:spPr>
      </p:pic>
      <p:sp>
        <p:nvSpPr>
          <p:cNvPr id="2" name="Текст 1"/>
          <p:cNvSpPr txBox="1">
            <a:spLocks/>
          </p:cNvSpPr>
          <p:nvPr/>
        </p:nvSpPr>
        <p:spPr>
          <a:xfrm>
            <a:off x="2170052" y="2192219"/>
            <a:ext cx="8013303" cy="270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Федеральное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государственное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бюджетное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образовательное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учреждение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b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высшего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образования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«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Оренбургский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государственный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университет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имени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В. А.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Бондаренко</a:t>
            </a:r>
            <a:r>
              <a:rPr lang="en-US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» </a:t>
            </a:r>
            <a:endParaRPr lang="ru-RU" sz="1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Институт математики и информационных технологий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Кафедра математики и цифровых технологий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</a:t>
            </a:r>
            <a:endParaRPr lang="en-US" sz="26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Разработка</a:t>
            </a:r>
            <a:r>
              <a:rPr lang="en-US" sz="36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менеджера</a:t>
            </a:r>
            <a:r>
              <a:rPr lang="en-US" sz="36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сообщений</a:t>
            </a:r>
            <a:r>
              <a:rPr lang="en-US" sz="36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для</a:t>
            </a:r>
            <a:r>
              <a:rPr lang="en-US" sz="36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игры</a:t>
            </a:r>
            <a:r>
              <a:rPr lang="en-US" sz="36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Minecraft</a:t>
            </a:r>
            <a:endParaRPr lang="en-US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72464-769A-85D0-B480-B095F3D973C9}"/>
              </a:ext>
            </a:extLst>
          </p:cNvPr>
          <p:cNvSpPr txBox="1"/>
          <p:nvPr/>
        </p:nvSpPr>
        <p:spPr>
          <a:xfrm>
            <a:off x="7237980" y="5141456"/>
            <a:ext cx="491168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0" indent="0" algn="r" rtl="0"/>
            <a:r>
              <a:rPr lang="en-US" sz="1400" baseline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Руководитель</a:t>
            </a:r>
            <a:r>
              <a:rPr lang="en-US" sz="1400" baseline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канд</a:t>
            </a:r>
            <a:r>
              <a:rPr lang="en-US" sz="1400" baseline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en-US" sz="1400" baseline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пед</a:t>
            </a:r>
            <a:r>
              <a:rPr lang="en-US" sz="1400" baseline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en-US" sz="1400" baseline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наук</a:t>
            </a:r>
            <a:r>
              <a:rPr lang="en-US" sz="1400" baseline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​</a:t>
            </a:r>
            <a:endParaRPr lang="ru-RU" sz="1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r"/>
            <a:r>
              <a:rPr lang="en-US" sz="1400" baseline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Доцент</a:t>
            </a:r>
            <a:r>
              <a:rPr lang="en-US" sz="1400" baseline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А.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400" baseline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Е. </a:t>
            </a:r>
            <a:r>
              <a:rPr lang="en-US" sz="1400" baseline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Шухман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​</a:t>
            </a:r>
          </a:p>
          <a:p>
            <a:pPr algn="r"/>
            <a:endParaRPr lang="en-US" sz="14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lvl="0" indent="0" algn="r" rtl="0"/>
            <a:r>
              <a:rPr lang="en-US" sz="1400" baseline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Выполнил</a:t>
            </a:r>
            <a:r>
              <a:rPr lang="en-US" sz="1400" baseline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студент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​</a:t>
            </a:r>
          </a:p>
          <a:p>
            <a:pPr marL="0" lvl="0" indent="0" algn="r" rtl="0"/>
            <a:r>
              <a:rPr lang="en-US" sz="1400" baseline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группы</a:t>
            </a:r>
            <a:r>
              <a:rPr lang="en-US" sz="1400" baseline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22ФИИТ(б)РАИС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​</a:t>
            </a:r>
          </a:p>
          <a:p>
            <a:pPr algn="r"/>
            <a:r>
              <a:rPr lang="en-US" sz="1400" baseline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А.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400" baseline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С. </a:t>
            </a:r>
            <a:r>
              <a:rPr lang="en-US" sz="1400" baseline="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Мочалин</a:t>
            </a:r>
            <a:endParaRPr lang="en-US" sz="1400" baseline="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r"/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6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8EF331-7408-7024-4FEB-71BFA18A05F0}"/>
              </a:ext>
            </a:extLst>
          </p:cNvPr>
          <p:cNvSpPr/>
          <p:nvPr/>
        </p:nvSpPr>
        <p:spPr>
          <a:xfrm>
            <a:off x="3088563" y="743953"/>
            <a:ext cx="6266533" cy="4942979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841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Проектирование системы</a:t>
            </a:r>
            <a:endParaRPr lang="ru-RU" sz="3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BA3E7F-A81F-4DB7-ABE6-EA0C34F3EC65}"/>
              </a:ext>
            </a:extLst>
          </p:cNvPr>
          <p:cNvSpPr/>
          <p:nvPr/>
        </p:nvSpPr>
        <p:spPr>
          <a:xfrm>
            <a:off x="3022600" y="569328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Диаграмма базы данных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EB106-DD40-2F93-9CED-7E39FB927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686932"/>
            <a:ext cx="12192000" cy="1168401"/>
          </a:xfrm>
          <a:prstGeom prst="rect">
            <a:avLst/>
          </a:prstGeom>
        </p:spPr>
      </p:pic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343BA158-2834-47B1-093A-6236C6B21457}"/>
              </a:ext>
            </a:extLst>
          </p:cNvPr>
          <p:cNvSpPr txBox="1">
            <a:spLocks/>
          </p:cNvSpPr>
          <p:nvPr/>
        </p:nvSpPr>
        <p:spPr>
          <a:xfrm>
            <a:off x="-1371600" y="61917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59EC05-0B10-98D1-04BF-080609663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679977"/>
            <a:ext cx="6266532" cy="4942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303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04A3-FF29-3CED-D463-EF4C638C1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C5434-D01A-4319-3B88-100C42CB8D85}"/>
              </a:ext>
            </a:extLst>
          </p:cNvPr>
          <p:cNvSpPr/>
          <p:nvPr/>
        </p:nvSpPr>
        <p:spPr>
          <a:xfrm>
            <a:off x="2330448" y="907018"/>
            <a:ext cx="7772007" cy="4711257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B70921-3260-45D6-44C0-100D66896FB3}"/>
              </a:ext>
            </a:extLst>
          </p:cNvPr>
          <p:cNvSpPr/>
          <p:nvPr/>
        </p:nvSpPr>
        <p:spPr>
          <a:xfrm>
            <a:off x="1059626" y="52612"/>
            <a:ext cx="10162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Структурная модель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0A922-433E-CB9A-62B1-7E454E7DD92C}"/>
              </a:ext>
            </a:extLst>
          </p:cNvPr>
          <p:cNvSpPr txBox="1"/>
          <p:nvPr/>
        </p:nvSpPr>
        <p:spPr>
          <a:xfrm>
            <a:off x="3092672" y="56373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обработки отправленных сообщений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93E51-809E-1647-6EA9-628F93B14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69" y="832293"/>
            <a:ext cx="7772007" cy="4711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728688-75E1-E4D0-4EFB-E7BFFFDD9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688000"/>
            <a:ext cx="12192000" cy="1168401"/>
          </a:xfrm>
          <a:prstGeom prst="rect">
            <a:avLst/>
          </a:prstGeom>
        </p:spPr>
      </p:pic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BBF936D6-8C88-B88C-8820-01C7706CFD20}"/>
              </a:ext>
            </a:extLst>
          </p:cNvPr>
          <p:cNvSpPr txBox="1">
            <a:spLocks/>
          </p:cNvSpPr>
          <p:nvPr/>
        </p:nvSpPr>
        <p:spPr>
          <a:xfrm>
            <a:off x="-1371600" y="6195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025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24D51-0296-7927-8A88-D7C1A1368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4C55B2-9A95-24F8-1459-52A4A4941FB5}"/>
              </a:ext>
            </a:extLst>
          </p:cNvPr>
          <p:cNvSpPr/>
          <p:nvPr/>
        </p:nvSpPr>
        <p:spPr>
          <a:xfrm>
            <a:off x="799094" y="1170552"/>
            <a:ext cx="5271729" cy="4113995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5DBF21-61B2-0FBD-D801-77A29DE19DD1}"/>
              </a:ext>
            </a:extLst>
          </p:cNvPr>
          <p:cNvSpPr/>
          <p:nvPr/>
        </p:nvSpPr>
        <p:spPr>
          <a:xfrm>
            <a:off x="1059626" y="154212"/>
            <a:ext cx="10162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Архитектурные особенности</a:t>
            </a:r>
            <a:endParaRPr lang="ru-RU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36328-72C8-AE06-D18E-0E7EEAFAB40D}"/>
              </a:ext>
            </a:extLst>
          </p:cNvPr>
          <p:cNvSpPr txBox="1"/>
          <p:nvPr/>
        </p:nvSpPr>
        <p:spPr>
          <a:xfrm>
            <a:off x="6228097" y="1079835"/>
            <a:ext cx="5997771" cy="392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особенностям относятся:</a:t>
            </a:r>
          </a:p>
          <a:p>
            <a:pPr indent="449263">
              <a:spcBef>
                <a:spcPts val="700"/>
              </a:spcBef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модульная архитектура</a:t>
            </a:r>
          </a:p>
          <a:p>
            <a:pPr indent="449263">
              <a:spcBef>
                <a:spcPts val="700"/>
              </a:spcBef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перехват пакетов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Netty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>
              <a:spcBef>
                <a:spcPts val="700"/>
              </a:spcBef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конвейерная обработка</a:t>
            </a:r>
          </a:p>
          <a:p>
            <a:pPr indent="449263">
              <a:spcBef>
                <a:spcPts val="700"/>
              </a:spcBef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абстрактный слой БД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>
              <a:spcBef>
                <a:spcPts val="700"/>
              </a:spcBef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серверная синхронизация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>
              <a:spcBef>
                <a:spcPts val="700"/>
              </a:spcBef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конфигурация</a:t>
            </a:r>
          </a:p>
          <a:p>
            <a:pPr indent="449263">
              <a:spcBef>
                <a:spcPts val="700"/>
              </a:spcBef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расширений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5657E4-7C2B-7708-54CE-F19B596539B4}"/>
              </a:ext>
            </a:extLst>
          </p:cNvPr>
          <p:cNvSpPr/>
          <p:nvPr/>
        </p:nvSpPr>
        <p:spPr>
          <a:xfrm>
            <a:off x="336161" y="53316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модель системы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5F8C86-2E1D-4FDB-2255-393832F5D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0" y="1083791"/>
            <a:ext cx="5271729" cy="4113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DB127E-97E8-076F-E9B7-C39BF05D9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688000"/>
            <a:ext cx="12192000" cy="11684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FC6F99-D227-6407-CC34-6F65D6E48CC8}"/>
              </a:ext>
            </a:extLst>
          </p:cNvPr>
          <p:cNvSpPr/>
          <p:nvPr/>
        </p:nvSpPr>
        <p:spPr>
          <a:xfrm>
            <a:off x="6275776" y="1614867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748A87-0D52-F141-3B73-DDAAEBEC42E8}"/>
              </a:ext>
            </a:extLst>
          </p:cNvPr>
          <p:cNvSpPr/>
          <p:nvPr/>
        </p:nvSpPr>
        <p:spPr>
          <a:xfrm>
            <a:off x="6275776" y="2094911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599C0D-052E-12FC-5C65-7208BFC2BD08}"/>
              </a:ext>
            </a:extLst>
          </p:cNvPr>
          <p:cNvSpPr/>
          <p:nvPr/>
        </p:nvSpPr>
        <p:spPr>
          <a:xfrm>
            <a:off x="6275776" y="2574955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00ABF3-30C6-1ECA-08DE-8FD5A264F05E}"/>
              </a:ext>
            </a:extLst>
          </p:cNvPr>
          <p:cNvSpPr/>
          <p:nvPr/>
        </p:nvSpPr>
        <p:spPr>
          <a:xfrm>
            <a:off x="6275776" y="3062449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D74DFCA-7F46-5744-72EF-EB6E48765DED}"/>
              </a:ext>
            </a:extLst>
          </p:cNvPr>
          <p:cNvSpPr/>
          <p:nvPr/>
        </p:nvSpPr>
        <p:spPr>
          <a:xfrm>
            <a:off x="6275776" y="3543733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8205EEC-3B5D-EF0F-CF1B-0CCC00ED6F23}"/>
              </a:ext>
            </a:extLst>
          </p:cNvPr>
          <p:cNvSpPr/>
          <p:nvPr/>
        </p:nvSpPr>
        <p:spPr>
          <a:xfrm>
            <a:off x="6275776" y="4039466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C19041D-7A7E-3D3E-1502-6EE345C4C7CD}"/>
              </a:ext>
            </a:extLst>
          </p:cNvPr>
          <p:cNvSpPr/>
          <p:nvPr/>
        </p:nvSpPr>
        <p:spPr>
          <a:xfrm>
            <a:off x="6275776" y="4510945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/>
          </a:p>
        </p:txBody>
      </p:sp>
      <p:sp>
        <p:nvSpPr>
          <p:cNvPr id="27" name="Номер слайда 4">
            <a:extLst>
              <a:ext uri="{FF2B5EF4-FFF2-40B4-BE49-F238E27FC236}">
                <a16:creationId xmlns:a16="http://schemas.microsoft.com/office/drawing/2014/main" id="{FC74C85E-F322-C357-7CF4-4441934741D6}"/>
              </a:ext>
            </a:extLst>
          </p:cNvPr>
          <p:cNvSpPr txBox="1">
            <a:spLocks/>
          </p:cNvSpPr>
          <p:nvPr/>
        </p:nvSpPr>
        <p:spPr>
          <a:xfrm>
            <a:off x="-1371600" y="6192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8520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3C03F-455D-34CE-1DB4-7CC1A5ECB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755518-7045-B469-E5F8-CF6F0432E8E6}"/>
              </a:ext>
            </a:extLst>
          </p:cNvPr>
          <p:cNvSpPr/>
          <p:nvPr/>
        </p:nvSpPr>
        <p:spPr>
          <a:xfrm>
            <a:off x="617626" y="4205470"/>
            <a:ext cx="11106912" cy="13970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92F19E-04CF-617E-9E10-D801F69393EF}"/>
              </a:ext>
            </a:extLst>
          </p:cNvPr>
          <p:cNvSpPr/>
          <p:nvPr/>
        </p:nvSpPr>
        <p:spPr>
          <a:xfrm>
            <a:off x="617626" y="1263997"/>
            <a:ext cx="11099566" cy="2344923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45ED4-EBEB-CAFA-B7B9-EE635604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79" y="260351"/>
            <a:ext cx="10718800" cy="6095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Алгоритмы обработки и отправки сообщений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78769-397B-8E83-EA8D-A301DB228DE4}"/>
              </a:ext>
            </a:extLst>
          </p:cNvPr>
          <p:cNvSpPr txBox="1"/>
          <p:nvPr/>
        </p:nvSpPr>
        <p:spPr>
          <a:xfrm>
            <a:off x="3047440" y="3625334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Алгоритм конвейерной обработки сообщений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60236D-850A-5ED6-9817-9053CF1C0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b="51938"/>
          <a:stretch>
            <a:fillRect/>
          </a:stretch>
        </p:blipFill>
        <p:spPr>
          <a:xfrm>
            <a:off x="542544" y="1210306"/>
            <a:ext cx="11106912" cy="2320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D47E34-FF66-FB80-F8BF-5BC69A3B7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7" b="15166"/>
          <a:stretch>
            <a:fillRect/>
          </a:stretch>
        </p:blipFill>
        <p:spPr>
          <a:xfrm>
            <a:off x="542544" y="4128028"/>
            <a:ext cx="11106912" cy="139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E588A3-6986-7666-938E-852BEBA7B71F}"/>
              </a:ext>
            </a:extLst>
          </p:cNvPr>
          <p:cNvSpPr txBox="1"/>
          <p:nvPr/>
        </p:nvSpPr>
        <p:spPr>
          <a:xfrm>
            <a:off x="3161740" y="5655215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Алгоритм отправки сообщений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5EAD27-A7AB-AE08-BBD2-E2184C432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-1121" y="5694350"/>
            <a:ext cx="12192000" cy="1168401"/>
          </a:xfrm>
          <a:prstGeom prst="rect">
            <a:avLst/>
          </a:prstGeom>
        </p:spPr>
      </p:pic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8CCFCBAD-0C6E-C858-174B-7CAF0588F840}"/>
              </a:ext>
            </a:extLst>
          </p:cNvPr>
          <p:cNvSpPr txBox="1">
            <a:spLocks/>
          </p:cNvSpPr>
          <p:nvPr/>
        </p:nvSpPr>
        <p:spPr>
          <a:xfrm>
            <a:off x="-1371600" y="6192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704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5A6A42-360A-E812-C117-EDC20357FE91}"/>
              </a:ext>
            </a:extLst>
          </p:cNvPr>
          <p:cNvSpPr/>
          <p:nvPr/>
        </p:nvSpPr>
        <p:spPr>
          <a:xfrm>
            <a:off x="2162853" y="967290"/>
            <a:ext cx="8052565" cy="4523907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7C5E5-A588-243D-3C8C-C3BDF604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5136"/>
            <a:ext cx="12190878" cy="76558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 работы системы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BAADF4-BAED-26FB-3C4B-265FD0E60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17" y="899554"/>
            <a:ext cx="8052565" cy="4470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C17FCA-93E6-F788-F8C4-0613D8E31F1D}"/>
              </a:ext>
            </a:extLst>
          </p:cNvPr>
          <p:cNvSpPr txBox="1"/>
          <p:nvPr/>
        </p:nvSpPr>
        <p:spPr>
          <a:xfrm>
            <a:off x="3047440" y="5493700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Функциональное тестирование каждого модуля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8FA466-BAD9-E50C-3CD5-CD6DE8500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695200"/>
            <a:ext cx="12192000" cy="1168401"/>
          </a:xfrm>
          <a:prstGeom prst="rect">
            <a:avLst/>
          </a:prstGeom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ABFAFE10-9C52-A0DF-89C9-494E2868E86B}"/>
              </a:ext>
            </a:extLst>
          </p:cNvPr>
          <p:cNvSpPr txBox="1">
            <a:spLocks/>
          </p:cNvSpPr>
          <p:nvPr/>
        </p:nvSpPr>
        <p:spPr>
          <a:xfrm>
            <a:off x="-1371600" y="6192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9947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B8122-37CE-B30A-FA60-1CB83821A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59D9E4-C4C0-F8A9-2C98-6B0F5E3D4411}"/>
              </a:ext>
            </a:extLst>
          </p:cNvPr>
          <p:cNvSpPr/>
          <p:nvPr/>
        </p:nvSpPr>
        <p:spPr>
          <a:xfrm>
            <a:off x="6384902" y="1119739"/>
            <a:ext cx="4841898" cy="3932743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8B0678-EC3E-280A-E297-E638A80AB3E5}"/>
              </a:ext>
            </a:extLst>
          </p:cNvPr>
          <p:cNvSpPr/>
          <p:nvPr/>
        </p:nvSpPr>
        <p:spPr>
          <a:xfrm>
            <a:off x="623551" y="1111272"/>
            <a:ext cx="5294647" cy="3932743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7757-CCBC-2D17-0FEF-5DC8EB8A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191"/>
            <a:ext cx="12192000" cy="76558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Сравнение отображения сообщений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59E40-D0C2-FB19-545D-E79EA5511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7" y="1024487"/>
            <a:ext cx="5294647" cy="3932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A49BEA-72EF-F4BD-60AC-380B16E4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6" t="4912" b="5169"/>
          <a:stretch>
            <a:fillRect/>
          </a:stretch>
        </p:blipFill>
        <p:spPr>
          <a:xfrm>
            <a:off x="6348298" y="1030488"/>
            <a:ext cx="4776476" cy="39267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31F731-4845-8EA8-994D-48F8DA46C6C6}"/>
              </a:ext>
            </a:extLst>
          </p:cNvPr>
          <p:cNvSpPr/>
          <p:nvPr/>
        </p:nvSpPr>
        <p:spPr>
          <a:xfrm>
            <a:off x="148380" y="50596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Стандартное отображение чата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Minecraft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02DC1DF-6D69-CC05-9AB9-7B3EDB3E4260}"/>
              </a:ext>
            </a:extLst>
          </p:cNvPr>
          <p:cNvSpPr/>
          <p:nvPr/>
        </p:nvSpPr>
        <p:spPr>
          <a:xfrm>
            <a:off x="5688536" y="50503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Отображение чата с реализованной системой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D1C5A9-0074-51DA-E36B-5D8A7250F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689599"/>
            <a:ext cx="12192000" cy="1168401"/>
          </a:xfrm>
          <a:prstGeom prst="rect">
            <a:avLst/>
          </a:prstGeom>
        </p:spPr>
      </p:pic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49EBD62F-E6DB-3652-BCC4-ECC9A089ECD0}"/>
              </a:ext>
            </a:extLst>
          </p:cNvPr>
          <p:cNvSpPr txBox="1">
            <a:spLocks/>
          </p:cNvSpPr>
          <p:nvPr/>
        </p:nvSpPr>
        <p:spPr>
          <a:xfrm>
            <a:off x="-1371600" y="6192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87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5187F7-543F-098A-EA21-ECEDA5DCE3FA}"/>
              </a:ext>
            </a:extLst>
          </p:cNvPr>
          <p:cNvSpPr/>
          <p:nvPr/>
        </p:nvSpPr>
        <p:spPr>
          <a:xfrm>
            <a:off x="546100" y="1145472"/>
            <a:ext cx="11316326" cy="3512504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B960FC-827E-411C-BEF8-DB7FDBF3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6"/>
            <a:ext cx="12261850" cy="81490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использования системы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3150" y="45630"/>
            <a:ext cx="10515600" cy="63394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88FE08-DA32-01A7-7EA1-AF1DCD4EA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688000"/>
            <a:ext cx="12192000" cy="1168401"/>
          </a:xfrm>
          <a:prstGeom prst="rect">
            <a:avLst/>
          </a:prstGeom>
        </p:spPr>
      </p:pic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41FFC612-D9BF-7FBC-7443-A2FC157E3F03}"/>
              </a:ext>
            </a:extLst>
          </p:cNvPr>
          <p:cNvSpPr txBox="1">
            <a:spLocks/>
          </p:cNvSpPr>
          <p:nvPr/>
        </p:nvSpPr>
        <p:spPr>
          <a:xfrm>
            <a:off x="-1371600" y="6192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D04C52-CBAB-B3D2-BAAA-218B201A7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r="851"/>
          <a:stretch>
            <a:fillRect/>
          </a:stretch>
        </p:blipFill>
        <p:spPr>
          <a:xfrm>
            <a:off x="406400" y="990566"/>
            <a:ext cx="11379200" cy="36098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28DBCC-6327-E1B2-B555-8FA09CBCC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57" y="4696076"/>
            <a:ext cx="1741393" cy="174139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7F777C0-1F35-A573-5F1A-77F27C4C6909}"/>
              </a:ext>
            </a:extLst>
          </p:cNvPr>
          <p:cNvSpPr/>
          <p:nvPr/>
        </p:nvSpPr>
        <p:spPr>
          <a:xfrm>
            <a:off x="3155950" y="46960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Активность использования за 7 дней</a:t>
            </a:r>
          </a:p>
        </p:txBody>
      </p:sp>
    </p:spTree>
    <p:extLst>
      <p:ext uri="{BB962C8B-B14F-4D97-AF65-F5344CB8AC3E}">
        <p14:creationId xmlns:p14="http://schemas.microsoft.com/office/powerpoint/2010/main" val="387654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B960FC-827E-411C-BEF8-DB7FDBF3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00"/>
            <a:ext cx="12192000" cy="10908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3150" y="45630"/>
            <a:ext cx="10515600" cy="63394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633" y="1097208"/>
            <a:ext cx="11558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анализ теоретических аспектов разработки системы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составлены функциональные требования к разрабатываемой системе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спроектирована модель системы с использованием современных средств и методов</a:t>
            </a:r>
          </a:p>
          <a:p>
            <a:pPr indent="450850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описаны алгоритмы и архитектурные особенности разрабатываемой системы</a:t>
            </a:r>
          </a:p>
          <a:p>
            <a:pPr indent="450850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реализована система и описаны этапы разработки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протестирована реализованная система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88FE08-DA32-01A7-7EA1-AF1DCD4EA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688000"/>
            <a:ext cx="12192000" cy="1168401"/>
          </a:xfrm>
          <a:prstGeom prst="rect">
            <a:avLst/>
          </a:prstGeom>
        </p:spPr>
      </p:pic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41FFC612-D9BF-7FBC-7443-A2FC157E3F03}"/>
              </a:ext>
            </a:extLst>
          </p:cNvPr>
          <p:cNvSpPr txBox="1">
            <a:spLocks/>
          </p:cNvSpPr>
          <p:nvPr/>
        </p:nvSpPr>
        <p:spPr>
          <a:xfrm>
            <a:off x="-1371600" y="6192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65ED14-2599-9831-8281-3A7D1D823D21}"/>
              </a:ext>
            </a:extLst>
          </p:cNvPr>
          <p:cNvSpPr/>
          <p:nvPr/>
        </p:nvSpPr>
        <p:spPr>
          <a:xfrm>
            <a:off x="696600" y="1596078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4F1E41-7341-86A9-1DB6-44022C57A77C}"/>
              </a:ext>
            </a:extLst>
          </p:cNvPr>
          <p:cNvSpPr/>
          <p:nvPr/>
        </p:nvSpPr>
        <p:spPr>
          <a:xfrm>
            <a:off x="696600" y="2076122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6385E2-6ACB-027B-7671-F459DC64B735}"/>
              </a:ext>
            </a:extLst>
          </p:cNvPr>
          <p:cNvSpPr/>
          <p:nvPr/>
        </p:nvSpPr>
        <p:spPr>
          <a:xfrm>
            <a:off x="696600" y="2918332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C2E07C-95EC-0606-5125-2AE3C197D534}"/>
              </a:ext>
            </a:extLst>
          </p:cNvPr>
          <p:cNvSpPr/>
          <p:nvPr/>
        </p:nvSpPr>
        <p:spPr>
          <a:xfrm>
            <a:off x="696600" y="3779420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BC09AC-5A7E-C167-BDE6-862E859662A8}"/>
              </a:ext>
            </a:extLst>
          </p:cNvPr>
          <p:cNvSpPr/>
          <p:nvPr/>
        </p:nvSpPr>
        <p:spPr>
          <a:xfrm>
            <a:off x="696600" y="4592222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85240B-F4B0-294D-3542-A92419863B55}"/>
              </a:ext>
            </a:extLst>
          </p:cNvPr>
          <p:cNvSpPr/>
          <p:nvPr/>
        </p:nvSpPr>
        <p:spPr>
          <a:xfrm>
            <a:off x="696600" y="5054531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169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15756-B2A8-AE08-1735-5BF065CE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96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конференциях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7074E-B586-5BC0-747D-7DB5AC4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66" y="1058956"/>
            <a:ext cx="3051406" cy="4435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51549D-85A9-4B14-F9EF-25EB16E04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284" y="1058956"/>
            <a:ext cx="3048516" cy="44352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52EA62-0307-297F-7CD9-F30CE3F0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38" y="1058955"/>
            <a:ext cx="3051138" cy="44352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9E308F-25BD-3539-493B-33FB9366A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688000"/>
            <a:ext cx="12192000" cy="1168401"/>
          </a:xfrm>
          <a:prstGeom prst="rect">
            <a:avLst/>
          </a:prstGeom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24DE18D-0083-7BE1-3A73-6FDD214EEE59}"/>
              </a:ext>
            </a:extLst>
          </p:cNvPr>
          <p:cNvSpPr txBox="1">
            <a:spLocks/>
          </p:cNvSpPr>
          <p:nvPr/>
        </p:nvSpPr>
        <p:spPr>
          <a:xfrm>
            <a:off x="-1371600" y="6192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9083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CE819-C7E1-24BF-BEBE-F60DF9E11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9F769D-5678-571D-CF41-EB9E67FED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120650" y="2017548"/>
            <a:ext cx="11944350" cy="1176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63F262-C33B-4340-23CC-6544E4B48C4B}"/>
              </a:ext>
            </a:extLst>
          </p:cNvPr>
          <p:cNvSpPr txBox="1"/>
          <p:nvPr/>
        </p:nvSpPr>
        <p:spPr>
          <a:xfrm>
            <a:off x="647697" y="3490515"/>
            <a:ext cx="4047062" cy="28107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Что</a:t>
            </a:r>
            <a:r>
              <a:rPr lang="en-US" sz="6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такое</a:t>
            </a:r>
            <a:r>
              <a:rPr lang="en-US" sz="6000" b="1" baseline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Minecraft</a:t>
            </a:r>
            <a:r>
              <a:rPr lang="en-US" sz="6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?​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41B8702-BAF6-EFE5-215B-B6632AA078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817" b="26819"/>
          <a:stretch>
            <a:fillRect/>
          </a:stretch>
        </p:blipFill>
        <p:spPr>
          <a:xfrm>
            <a:off x="20" y="-20189"/>
            <a:ext cx="12191980" cy="31110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29C836-CAFF-4225-2B19-A7D6A0EF3B01}"/>
              </a:ext>
            </a:extLst>
          </p:cNvPr>
          <p:cNvSpPr txBox="1"/>
          <p:nvPr/>
        </p:nvSpPr>
        <p:spPr>
          <a:xfrm>
            <a:off x="4829344" y="3682240"/>
            <a:ext cx="7485413" cy="24526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Minecraft –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популярная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многопользовательская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«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песочница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»,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выпущенная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в 2011 г. с 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более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чем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350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млн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проданных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копий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что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делает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ее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самой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продаваемой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игрой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в 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истории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7952AF2-FB62-1656-DBB6-F529DFE4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45849" y="6177131"/>
            <a:ext cx="2743200" cy="365125"/>
          </a:xfrm>
        </p:spPr>
        <p:txBody>
          <a:bodyPr/>
          <a:lstStyle/>
          <a:p>
            <a:fld id="{905EDF6A-6CBC-49D2-AAEA-725F1DFA65B9}" type="slidenum">
              <a:rPr lang="ru-RU" sz="5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06268-2F69-C062-4119-36497FCE0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713200"/>
            <a:ext cx="12192000" cy="1168401"/>
          </a:xfrm>
          <a:prstGeom prst="rect">
            <a:avLst/>
          </a:prstGeom>
        </p:spPr>
      </p:pic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704EE889-90D2-9E00-E7CC-4FF97C17145B}"/>
              </a:ext>
            </a:extLst>
          </p:cNvPr>
          <p:cNvSpPr txBox="1">
            <a:spLocks/>
          </p:cNvSpPr>
          <p:nvPr/>
        </p:nvSpPr>
        <p:spPr>
          <a:xfrm>
            <a:off x="-1575663" y="617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DF6A-6CBC-49D2-AAEA-725F1DFA65B9}" type="slidenum">
              <a:rPr lang="ru-RU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6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EF112-BB5D-0A79-5830-6BCE1EB20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ABE2F2B-C416-FA69-7579-108B046628F4}"/>
              </a:ext>
            </a:extLst>
          </p:cNvPr>
          <p:cNvSpPr/>
          <p:nvPr/>
        </p:nvSpPr>
        <p:spPr>
          <a:xfrm>
            <a:off x="5536054" y="575295"/>
            <a:ext cx="6566702" cy="4877598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A3ADBC-B5F5-D62D-3FA8-4D4C3C313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711446"/>
            <a:ext cx="12192000" cy="116840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B53ACC-A640-BD83-3183-E67257C5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76800" y="6177131"/>
            <a:ext cx="2743200" cy="365125"/>
          </a:xfrm>
        </p:spPr>
        <p:txBody>
          <a:bodyPr/>
          <a:lstStyle/>
          <a:p>
            <a:fld id="{905EDF6A-6CBC-49D2-AAEA-725F1DFA65B9}" type="slidenum">
              <a:rPr lang="ru-RU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65150-827B-648A-5809-4D3B379129E1}"/>
              </a:ext>
            </a:extLst>
          </p:cNvPr>
          <p:cNvSpPr txBox="1"/>
          <p:nvPr/>
        </p:nvSpPr>
        <p:spPr>
          <a:xfrm>
            <a:off x="185547" y="366704"/>
            <a:ext cx="60869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baseline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Роль </a:t>
            </a:r>
            <a:r>
              <a:rPr lang="ru-RU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чата в </a:t>
            </a:r>
            <a:r>
              <a:rPr lang="en-US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Minecraft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​</a:t>
            </a:r>
          </a:p>
          <a:p>
            <a:r>
              <a:rPr lang="ru-RU" sz="3600" b="1" baseline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F5F9E-2ACC-3724-8A1D-7B361A9554A2}"/>
              </a:ext>
            </a:extLst>
          </p:cNvPr>
          <p:cNvSpPr txBox="1"/>
          <p:nvPr/>
        </p:nvSpPr>
        <p:spPr>
          <a:xfrm>
            <a:off x="219315" y="1056094"/>
            <a:ext cx="527662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/>
                <a:ea typeface="Calibri"/>
                <a:cs typeface="Calibri"/>
              </a:rPr>
              <a:t>Чат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это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основной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способ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общения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игроков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на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сервере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отправка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текстовых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сообщений</a:t>
            </a:r>
            <a:r>
              <a:rPr lang="en-US" sz="2400" dirty="0">
                <a:latin typeface="Calibri"/>
                <a:ea typeface="Calibri"/>
                <a:cs typeface="Calibri"/>
              </a:rPr>
              <a:t> и 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команд</a:t>
            </a:r>
            <a:r>
              <a:rPr lang="en-US" sz="2400" dirty="0">
                <a:latin typeface="Calibri"/>
                <a:ea typeface="Calibri"/>
                <a:cs typeface="Calibri"/>
              </a:rPr>
              <a:t>. </a:t>
            </a:r>
            <a:endParaRPr lang="ru-RU" dirty="0">
              <a:latin typeface="Calibri"/>
              <a:ea typeface="Calibri"/>
              <a:cs typeface="Calibri"/>
            </a:endParaRP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en-US" sz="2400" dirty="0" err="1">
                <a:latin typeface="Calibri"/>
                <a:ea typeface="Calibri"/>
                <a:cs typeface="Calibri"/>
              </a:rPr>
              <a:t>Сообщения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отображаются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на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экране</a:t>
            </a:r>
            <a:r>
              <a:rPr lang="en-US" sz="2400" dirty="0">
                <a:latin typeface="Calibri"/>
                <a:ea typeface="Calibri"/>
                <a:cs typeface="Calibri"/>
              </a:rPr>
              <a:t> в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левом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нижнем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углу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всем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или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выбранным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игрокам</a:t>
            </a:r>
            <a:r>
              <a:rPr lang="en-US" sz="2400" dirty="0">
                <a:latin typeface="Calibri"/>
                <a:ea typeface="Calibri"/>
                <a:cs typeface="Calibri"/>
              </a:rPr>
              <a:t>.  </a:t>
            </a:r>
            <a:endParaRPr lang="ru-RU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В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чате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можно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отслеживать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историю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сообщений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быстрого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доступа</a:t>
            </a:r>
            <a:r>
              <a:rPr lang="en-US" sz="2400" dirty="0">
                <a:latin typeface="Calibri"/>
                <a:ea typeface="Calibri"/>
                <a:cs typeface="Calibri"/>
              </a:rPr>
              <a:t> к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важной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информации</a:t>
            </a:r>
            <a:r>
              <a:rPr lang="en-US" sz="2400" dirty="0">
                <a:latin typeface="Calibri"/>
                <a:ea typeface="Calibri"/>
                <a:cs typeface="Calibri"/>
              </a:rPr>
              <a:t>. 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ru-RU" dirty="0">
              <a:latin typeface="Calibri"/>
              <a:ea typeface="Calibri"/>
              <a:cs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4CF207-C278-53E2-C43D-AC89FD0AE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51" y="480525"/>
            <a:ext cx="6566702" cy="4877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C432DD-1465-AA1A-A83F-018CD93DF93C}"/>
              </a:ext>
            </a:extLst>
          </p:cNvPr>
          <p:cNvSpPr/>
          <p:nvPr/>
        </p:nvSpPr>
        <p:spPr>
          <a:xfrm>
            <a:off x="5727950" y="5478293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Стандартное отображение чата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Minecraft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6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F9ECDAC-CA8E-CE33-7D9C-E690CE0E5927}"/>
              </a:ext>
            </a:extLst>
          </p:cNvPr>
          <p:cNvSpPr/>
          <p:nvPr/>
        </p:nvSpPr>
        <p:spPr>
          <a:xfrm>
            <a:off x="5949950" y="514865"/>
            <a:ext cx="6096319" cy="5011784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4C289E-F92B-03B4-F3EB-906A7FDFE998}"/>
              </a:ext>
            </a:extLst>
          </p:cNvPr>
          <p:cNvSpPr/>
          <p:nvPr/>
        </p:nvSpPr>
        <p:spPr>
          <a:xfrm>
            <a:off x="6334368" y="5528768"/>
            <a:ext cx="5406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Отображение чата с реализованной системой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84E8BB-9F44-E37F-3032-25AD73D5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6" t="4912" b="5169"/>
          <a:stretch>
            <a:fillRect/>
          </a:stretch>
        </p:blipFill>
        <p:spPr>
          <a:xfrm>
            <a:off x="5850827" y="428085"/>
            <a:ext cx="6096319" cy="5011783"/>
          </a:xfrm>
          <a:prstGeom prst="rect">
            <a:avLst/>
          </a:prstGeom>
          <a:ln w="76200"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33F06A-7737-F5E8-66B5-175F93DCB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711446"/>
            <a:ext cx="12192000" cy="1168401"/>
          </a:xfrm>
          <a:prstGeom prst="rect">
            <a:avLst/>
          </a:prstGeom>
        </p:spPr>
      </p:pic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94C9A14E-DD2D-75D7-E074-B105E924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76800" y="6177131"/>
            <a:ext cx="2743200" cy="365125"/>
          </a:xfrm>
        </p:spPr>
        <p:txBody>
          <a:bodyPr/>
          <a:lstStyle/>
          <a:p>
            <a:fld id="{905EDF6A-6CBC-49D2-AAEA-725F1DFA65B9}" type="slidenum">
              <a:rPr lang="ru-RU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B430B8-CF32-6A38-FD63-ED0B36D2ACCC}"/>
              </a:ext>
            </a:extLst>
          </p:cNvPr>
          <p:cNvSpPr txBox="1"/>
          <p:nvPr/>
        </p:nvSpPr>
        <p:spPr>
          <a:xfrm>
            <a:off x="185547" y="366704"/>
            <a:ext cx="60869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темы</a:t>
            </a:r>
            <a:endParaRPr lang="en-US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8323F1-B060-EF52-5BB8-051E544D6182}"/>
              </a:ext>
            </a:extLst>
          </p:cNvPr>
          <p:cNvSpPr txBox="1"/>
          <p:nvPr/>
        </p:nvSpPr>
        <p:spPr>
          <a:xfrm>
            <a:off x="219315" y="1056094"/>
            <a:ext cx="553238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заключается в необходимости создания гибкого, производительного и удобного инструмента, который можно будет адаптировать под правила конкретного игрового проекта.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Такой менеджер станет важной частью инфраструктуры, напрямую влияющей на комфорт игроков и эффективность работы модерации.</a:t>
            </a: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ru-RU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74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00"/>
            <a:ext cx="12192000" cy="7689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19" y="747337"/>
            <a:ext cx="12192000" cy="60014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– разработка менеджера сообщений для игры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Minecraft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изучить теоретические аспекты разработки системы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описать функциональные требования к системе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спроектировать модель системы с использованием современных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 и методов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описать алгоритмы и архитектурные особенности системы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реализовать систему и описать этапы разработки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протестировать реализованную систему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 indent="-3556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FF773C-D3E7-4410-1039-D8C42F7B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711446"/>
            <a:ext cx="12192000" cy="1168401"/>
          </a:xfrm>
          <a:prstGeom prst="rect">
            <a:avLst/>
          </a:prstGeom>
        </p:spPr>
      </p:pic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567934B8-D6AF-793B-C016-BBD96370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76800" y="6177131"/>
            <a:ext cx="2743200" cy="365125"/>
          </a:xfrm>
        </p:spPr>
        <p:txBody>
          <a:bodyPr/>
          <a:lstStyle/>
          <a:p>
            <a:fld id="{905EDF6A-6CBC-49D2-AAEA-725F1DFA65B9}" type="slidenum">
              <a:rPr lang="ru-RU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334DFB-D2EF-D6C7-458E-86882FB4ECB3}"/>
              </a:ext>
            </a:extLst>
          </p:cNvPr>
          <p:cNvSpPr/>
          <p:nvPr/>
        </p:nvSpPr>
        <p:spPr>
          <a:xfrm>
            <a:off x="568792" y="2108199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C78BAE-E01B-F87D-B01B-7D3DF4495C9C}"/>
              </a:ext>
            </a:extLst>
          </p:cNvPr>
          <p:cNvSpPr/>
          <p:nvPr/>
        </p:nvSpPr>
        <p:spPr>
          <a:xfrm>
            <a:off x="568792" y="2588243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1B767B-211B-F182-F7AE-D954835B3848}"/>
              </a:ext>
            </a:extLst>
          </p:cNvPr>
          <p:cNvSpPr/>
          <p:nvPr/>
        </p:nvSpPr>
        <p:spPr>
          <a:xfrm>
            <a:off x="568792" y="3068287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1537D7-888D-FE08-FEF8-451DB2BF6BCF}"/>
              </a:ext>
            </a:extLst>
          </p:cNvPr>
          <p:cNvSpPr/>
          <p:nvPr/>
        </p:nvSpPr>
        <p:spPr>
          <a:xfrm>
            <a:off x="568792" y="3969899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0CCA7C-7966-888F-30C4-B932F7EE7AFE}"/>
              </a:ext>
            </a:extLst>
          </p:cNvPr>
          <p:cNvSpPr/>
          <p:nvPr/>
        </p:nvSpPr>
        <p:spPr>
          <a:xfrm>
            <a:off x="568792" y="4446024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DAED06-265A-861F-6752-60484E6C168F}"/>
              </a:ext>
            </a:extLst>
          </p:cNvPr>
          <p:cNvSpPr/>
          <p:nvPr/>
        </p:nvSpPr>
        <p:spPr>
          <a:xfrm>
            <a:off x="568792" y="4926383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382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4C784-D8CD-290D-0E51-98A517272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9C182C-84BC-2268-552B-1D3EC3835317}"/>
              </a:ext>
            </a:extLst>
          </p:cNvPr>
          <p:cNvSpPr/>
          <p:nvPr/>
        </p:nvSpPr>
        <p:spPr>
          <a:xfrm>
            <a:off x="615950" y="858613"/>
            <a:ext cx="11345334" cy="4837307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7FE88A-6B2E-41AC-E0E4-6AF9792E06FE}"/>
              </a:ext>
            </a:extLst>
          </p:cNvPr>
          <p:cNvSpPr/>
          <p:nvPr/>
        </p:nvSpPr>
        <p:spPr>
          <a:xfrm>
            <a:off x="0" y="5685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600" b="1" kern="0" dirty="0">
                <a:latin typeface="Arial" panose="020B0604020202020204" pitchFamily="34" charset="0"/>
                <a:ea typeface="Times New Roman" panose="02020603050405020304" pitchFamily="18" charset="0"/>
              </a:rPr>
              <a:t>Анализ отечественных и зарубежных источников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E9F84D6-B157-0DA6-14DD-4745EC7DC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321451"/>
              </p:ext>
            </p:extLst>
          </p:nvPr>
        </p:nvGraphicFramePr>
        <p:xfrm>
          <a:off x="535517" y="772538"/>
          <a:ext cx="11345334" cy="4837306"/>
        </p:xfrm>
        <a:graphic>
          <a:graphicData uri="http://schemas.openxmlformats.org/drawingml/2006/table">
            <a:tbl>
              <a:tblPr/>
              <a:tblGrid>
                <a:gridCol w="4163483">
                  <a:extLst>
                    <a:ext uri="{9D8B030D-6E8A-4147-A177-3AD203B41FA5}">
                      <a16:colId xmlns:a16="http://schemas.microsoft.com/office/drawing/2014/main" val="1121094350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112277335"/>
                    </a:ext>
                  </a:extLst>
                </a:gridCol>
                <a:gridCol w="5080001">
                  <a:extLst>
                    <a:ext uri="{9D8B030D-6E8A-4147-A177-3AD203B41FA5}">
                      <a16:colId xmlns:a16="http://schemas.microsoft.com/office/drawing/2014/main" val="3720135545"/>
                    </a:ext>
                  </a:extLst>
                </a:gridCol>
              </a:tblGrid>
              <a:tr h="364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работы</a:t>
                      </a:r>
                    </a:p>
                  </a:txBody>
                  <a:tcPr marL="64765" marR="64765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Авторство</a:t>
                      </a:r>
                    </a:p>
                  </a:txBody>
                  <a:tcPr marL="64765" marR="647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содержание</a:t>
                      </a:r>
                    </a:p>
                  </a:txBody>
                  <a:tcPr marL="86354" marR="86354" marT="43177" marB="43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6844"/>
                  </a:ext>
                </a:extLst>
              </a:tr>
              <a:tr h="11115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scale in-game spectating system for Minecraft-like games (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Крупномасштабная внутриигровая система наблюдения за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Майнкрафтом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4765" marR="6476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Delgorge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65" marR="6476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документе описывается система трансляции состояния сервера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Minecraft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внешним зрителям.</a:t>
                      </a:r>
                    </a:p>
                  </a:txBody>
                  <a:tcPr marL="86354" marR="86354" marT="43177" marB="431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07805"/>
                  </a:ext>
                </a:extLst>
              </a:tr>
              <a:tr h="11115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Distributed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Server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Game (Распределенный сервер для игры)</a:t>
                      </a:r>
                    </a:p>
                  </a:txBody>
                  <a:tcPr marL="64765" marR="6476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T.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Hejman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65" marR="6476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работе рассматривается использование функционального программирования для реализации параллельного сервера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Minecraft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6354" marR="86354" marT="43177" marB="431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8971"/>
                  </a:ext>
                </a:extLst>
              </a:tr>
              <a:tr h="1111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</a:tabLst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сессионного контейнера серверного Java-кода</a:t>
                      </a:r>
                    </a:p>
                  </a:txBody>
                  <a:tcPr marL="64765" marR="6476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</a:tabLst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В. С. Виноградов</a:t>
                      </a:r>
                    </a:p>
                  </a:txBody>
                  <a:tcPr marL="64765" marR="6476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статье приводится концепция и реализация контейнера серверного кода на Java, обеспечивающего постоянное клиент-серверное соединение.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54" marR="86354" marT="43177" marB="431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94385"/>
                  </a:ext>
                </a:extLst>
              </a:tr>
              <a:tr h="1111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</a:tabLst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Высокопроизводительный сервер на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Netty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65" marR="6476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</a:tabLst>
                        <a:defRPr/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Eirenliel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65" marR="6476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статье рассматриваются проблемы масштабируемости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Minecraft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-серверов при использовании традиционной модели с использованием одного потока на соединение.</a:t>
                      </a:r>
                    </a:p>
                  </a:txBody>
                  <a:tcPr marL="86354" marR="86354" marT="43177" marB="431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21729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007FB4-4DEB-A8F7-0058-C55946DAF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711446"/>
            <a:ext cx="12192000" cy="1168401"/>
          </a:xfrm>
          <a:prstGeom prst="rect">
            <a:avLst/>
          </a:prstGeom>
        </p:spPr>
      </p:pic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9651A128-410E-6FD6-E248-A05F1200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76800" y="6177131"/>
            <a:ext cx="2743200" cy="365125"/>
          </a:xfrm>
        </p:spPr>
        <p:txBody>
          <a:bodyPr/>
          <a:lstStyle/>
          <a:p>
            <a:fld id="{905EDF6A-6CBC-49D2-AAEA-725F1DFA65B9}" type="slidenum">
              <a:rPr lang="ru-RU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2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65B4C3-13CE-1A44-F311-17B65D568CDF}"/>
              </a:ext>
            </a:extLst>
          </p:cNvPr>
          <p:cNvSpPr/>
          <p:nvPr/>
        </p:nvSpPr>
        <p:spPr>
          <a:xfrm>
            <a:off x="1416048" y="984250"/>
            <a:ext cx="9283702" cy="47625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AFACCDA-965F-E5B7-5AC9-1E8CBE5528A4}"/>
              </a:ext>
            </a:extLst>
          </p:cNvPr>
          <p:cNvSpPr txBox="1">
            <a:spLocks/>
          </p:cNvSpPr>
          <p:nvPr/>
        </p:nvSpPr>
        <p:spPr>
          <a:xfrm>
            <a:off x="12700" y="30939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Сравнение аналогов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CEECD7-55DF-38C2-1F95-D7066F963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39801"/>
              </p:ext>
            </p:extLst>
          </p:nvPr>
        </p:nvGraphicFramePr>
        <p:xfrm>
          <a:off x="1339850" y="857506"/>
          <a:ext cx="9283701" cy="481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3836">
                  <a:extLst>
                    <a:ext uri="{9D8B030D-6E8A-4147-A177-3AD203B41FA5}">
                      <a16:colId xmlns:a16="http://schemas.microsoft.com/office/drawing/2014/main" val="1865207122"/>
                    </a:ext>
                  </a:extLst>
                </a:gridCol>
                <a:gridCol w="1286839">
                  <a:extLst>
                    <a:ext uri="{9D8B030D-6E8A-4147-A177-3AD203B41FA5}">
                      <a16:colId xmlns:a16="http://schemas.microsoft.com/office/drawing/2014/main" val="1620115478"/>
                    </a:ext>
                  </a:extLst>
                </a:gridCol>
                <a:gridCol w="790265">
                  <a:extLst>
                    <a:ext uri="{9D8B030D-6E8A-4147-A177-3AD203B41FA5}">
                      <a16:colId xmlns:a16="http://schemas.microsoft.com/office/drawing/2014/main" val="3942058892"/>
                    </a:ext>
                  </a:extLst>
                </a:gridCol>
                <a:gridCol w="1038552">
                  <a:extLst>
                    <a:ext uri="{9D8B030D-6E8A-4147-A177-3AD203B41FA5}">
                      <a16:colId xmlns:a16="http://schemas.microsoft.com/office/drawing/2014/main" val="1835498946"/>
                    </a:ext>
                  </a:extLst>
                </a:gridCol>
                <a:gridCol w="1038552">
                  <a:extLst>
                    <a:ext uri="{9D8B030D-6E8A-4147-A177-3AD203B41FA5}">
                      <a16:colId xmlns:a16="http://schemas.microsoft.com/office/drawing/2014/main" val="863392288"/>
                    </a:ext>
                  </a:extLst>
                </a:gridCol>
                <a:gridCol w="1038552">
                  <a:extLst>
                    <a:ext uri="{9D8B030D-6E8A-4147-A177-3AD203B41FA5}">
                      <a16:colId xmlns:a16="http://schemas.microsoft.com/office/drawing/2014/main" val="1664630879"/>
                    </a:ext>
                  </a:extLst>
                </a:gridCol>
                <a:gridCol w="893453">
                  <a:extLst>
                    <a:ext uri="{9D8B030D-6E8A-4147-A177-3AD203B41FA5}">
                      <a16:colId xmlns:a16="http://schemas.microsoft.com/office/drawing/2014/main" val="1531127499"/>
                    </a:ext>
                  </a:extLst>
                </a:gridCol>
                <a:gridCol w="1183652">
                  <a:extLst>
                    <a:ext uri="{9D8B030D-6E8A-4147-A177-3AD203B41FA5}">
                      <a16:colId xmlns:a16="http://schemas.microsoft.com/office/drawing/2014/main" val="1416106799"/>
                    </a:ext>
                  </a:extLst>
                </a:gridCol>
              </a:tblGrid>
              <a:tr h="28778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Критерий сравнения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200" dirty="0">
                          <a:effectLst/>
                        </a:rPr>
                        <a:t>Наименование системы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3258"/>
                  </a:ext>
                </a:extLst>
              </a:tr>
              <a:tr h="535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 err="1">
                          <a:effectLst/>
                        </a:rPr>
                        <a:t>EssentialsX</a:t>
                      </a:r>
                      <a:r>
                        <a:rPr lang="ru-RU" sz="1900" dirty="0">
                          <a:effectLst/>
                        </a:rPr>
                        <a:t> </a:t>
                      </a:r>
                      <a:r>
                        <a:rPr lang="ru-RU" sz="1900" dirty="0" err="1">
                          <a:effectLst/>
                        </a:rPr>
                        <a:t>Chat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 err="1">
                          <a:effectLst/>
                        </a:rPr>
                        <a:t>Chatty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dirty="0">
                          <a:effectLst/>
                        </a:rPr>
                        <a:t>Venture</a:t>
                      </a:r>
                      <a:endParaRPr lang="ru-RU" sz="19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900" dirty="0">
                          <a:effectLst/>
                        </a:rPr>
                        <a:t>Chat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 err="1">
                          <a:effectLst/>
                        </a:rPr>
                        <a:t>Discord</a:t>
                      </a:r>
                      <a:endParaRPr lang="ru-RU" sz="19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SRV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 err="1">
                          <a:effectLst/>
                        </a:rPr>
                        <a:t>Better</a:t>
                      </a:r>
                      <a:endParaRPr lang="ru-RU" sz="19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900" dirty="0" err="1">
                          <a:effectLst/>
                        </a:rPr>
                        <a:t>Chat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dirty="0">
                          <a:effectLst/>
                        </a:rPr>
                        <a:t>Deluxe</a:t>
                      </a:r>
                      <a:endParaRPr lang="ru-RU" sz="19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900" dirty="0">
                          <a:effectLst/>
                        </a:rPr>
                        <a:t>Chat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dirty="0">
                          <a:effectLst/>
                        </a:rPr>
                        <a:t>Interactive</a:t>
                      </a:r>
                      <a:endParaRPr lang="ru-RU" sz="19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900" dirty="0">
                          <a:effectLst/>
                        </a:rPr>
                        <a:t>Chat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769055"/>
                  </a:ext>
                </a:extLst>
              </a:tr>
              <a:tr h="4970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Форматирование сообщений</a:t>
                      </a:r>
                    </a:p>
                  </a:txBody>
                  <a:tcPr marL="66675" marR="666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40202"/>
                  </a:ext>
                </a:extLst>
              </a:tr>
              <a:tr h="3662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Система каналов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6195"/>
                  </a:ext>
                </a:extLst>
              </a:tr>
              <a:tr h="4970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Кросс-</a:t>
                      </a:r>
                    </a:p>
                    <a:p>
                      <a:pPr algn="ctr">
                        <a:buNone/>
                      </a:pPr>
                      <a:r>
                        <a:rPr lang="ru-RU" sz="1900" dirty="0" err="1">
                          <a:effectLst/>
                        </a:rPr>
                        <a:t>серверность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>
                          <a:effectLst/>
                        </a:rPr>
                        <a:t>–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>
                          <a:effectLst/>
                        </a:rPr>
                        <a:t>–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907200"/>
                  </a:ext>
                </a:extLst>
              </a:tr>
              <a:tr h="4970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Интеграция с </a:t>
                      </a:r>
                      <a:r>
                        <a:rPr lang="ru-RU" sz="1900" dirty="0" err="1">
                          <a:effectLst/>
                        </a:rPr>
                        <a:t>Discord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49267"/>
                  </a:ext>
                </a:extLst>
              </a:tr>
              <a:tr h="4970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Инструменты модерации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>
                          <a:effectLst/>
                        </a:rPr>
                        <a:t>–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85993"/>
                  </a:ext>
                </a:extLst>
              </a:tr>
              <a:tr h="4970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Интерактивные элементы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764432"/>
                  </a:ext>
                </a:extLst>
              </a:tr>
              <a:tr h="4970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>
                          <a:effectLst/>
                        </a:rPr>
                        <a:t>Простота настройки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dirty="0">
                          <a:effectLst/>
                        </a:rPr>
                        <a:t>–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7869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A4A606-D2E8-C08C-4B5E-CF078A470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711446"/>
            <a:ext cx="12192000" cy="1168401"/>
          </a:xfrm>
          <a:prstGeom prst="rect">
            <a:avLst/>
          </a:prstGeom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C43A22AE-FD0B-19AE-2456-F236C8C7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76800" y="6177131"/>
            <a:ext cx="2743200" cy="365125"/>
          </a:xfrm>
        </p:spPr>
        <p:txBody>
          <a:bodyPr/>
          <a:lstStyle/>
          <a:p>
            <a:fld id="{905EDF6A-6CBC-49D2-AAEA-725F1DFA65B9}" type="slidenum">
              <a:rPr lang="ru-RU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0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1036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Функциональные требования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16239" y="1627114"/>
            <a:ext cx="11228444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должна обеспечивать:</a:t>
            </a:r>
          </a:p>
          <a:p>
            <a:pPr marL="0" indent="87313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перехват и обработка сетевых пакетов чата на низком уровне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87313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системы сообщений с разделением прав доступа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87313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цепочки фильтров для модерации содержимого сообщений</a:t>
            </a:r>
          </a:p>
          <a:p>
            <a:pPr marL="0" indent="87313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динамическое форматирование сообщений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87313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синхронизацию в распределенных сетях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6C583-74E5-E4EB-C3F9-EE5728214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711446"/>
            <a:ext cx="12192000" cy="1168401"/>
          </a:xfrm>
          <a:prstGeom prst="rect">
            <a:avLst/>
          </a:prstGeom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224D41C7-A9F1-CF8D-EECF-71652277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76800" y="6177131"/>
            <a:ext cx="2743200" cy="365125"/>
          </a:xfrm>
        </p:spPr>
        <p:txBody>
          <a:bodyPr/>
          <a:lstStyle/>
          <a:p>
            <a:fld id="{905EDF6A-6CBC-49D2-AAEA-725F1DFA65B9}" type="slidenum">
              <a:rPr lang="ru-RU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D5F516-FAE6-59CF-9D2F-E0D68B029DBA}"/>
              </a:ext>
            </a:extLst>
          </p:cNvPr>
          <p:cNvSpPr/>
          <p:nvPr/>
        </p:nvSpPr>
        <p:spPr>
          <a:xfrm>
            <a:off x="602876" y="2192717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44388B-DECA-F990-6E3D-D4419BB2315C}"/>
              </a:ext>
            </a:extLst>
          </p:cNvPr>
          <p:cNvSpPr/>
          <p:nvPr/>
        </p:nvSpPr>
        <p:spPr>
          <a:xfrm>
            <a:off x="602876" y="2672761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D1EE28-3B06-CD75-0EBC-3A3FDF03FA2A}"/>
              </a:ext>
            </a:extLst>
          </p:cNvPr>
          <p:cNvSpPr/>
          <p:nvPr/>
        </p:nvSpPr>
        <p:spPr>
          <a:xfrm>
            <a:off x="602876" y="3161272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0A2285-7963-32C8-E55A-A0D6E05383F8}"/>
              </a:ext>
            </a:extLst>
          </p:cNvPr>
          <p:cNvSpPr/>
          <p:nvPr/>
        </p:nvSpPr>
        <p:spPr>
          <a:xfrm>
            <a:off x="602876" y="4071351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70AB9F-49DE-F27B-9484-623B6A42B99B}"/>
              </a:ext>
            </a:extLst>
          </p:cNvPr>
          <p:cNvSpPr/>
          <p:nvPr/>
        </p:nvSpPr>
        <p:spPr>
          <a:xfrm>
            <a:off x="602876" y="4572877"/>
            <a:ext cx="419100" cy="419100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642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32BD73-A6A3-01A3-B5E1-FB8902DAC2F4}"/>
              </a:ext>
            </a:extLst>
          </p:cNvPr>
          <p:cNvSpPr/>
          <p:nvPr/>
        </p:nvSpPr>
        <p:spPr>
          <a:xfrm>
            <a:off x="1122717" y="831850"/>
            <a:ext cx="10186633" cy="4808161"/>
          </a:xfrm>
          <a:prstGeom prst="rect">
            <a:avLst/>
          </a:prstGeom>
          <a:solidFill>
            <a:srgbClr val="38A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85007"/>
            <a:ext cx="12192000" cy="982599"/>
          </a:xfrm>
        </p:spPr>
        <p:txBody>
          <a:bodyPr>
            <a:normAutofit/>
          </a:bodyPr>
          <a:lstStyle/>
          <a:p>
            <a:pPr algn="ctr"/>
            <a:r>
              <a:rPr lang="ru-RU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 для разработки</a:t>
            </a:r>
            <a:endParaRPr lang="ru-RU" sz="3600" i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AD02949-1F60-F48D-3189-83169273D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96184"/>
              </p:ext>
            </p:extLst>
          </p:nvPr>
        </p:nvGraphicFramePr>
        <p:xfrm>
          <a:off x="1041960" y="722246"/>
          <a:ext cx="10200501" cy="4854437"/>
        </p:xfrm>
        <a:graphic>
          <a:graphicData uri="http://schemas.openxmlformats.org/drawingml/2006/table">
            <a:tbl>
              <a:tblPr/>
              <a:tblGrid>
                <a:gridCol w="2234640">
                  <a:extLst>
                    <a:ext uri="{9D8B030D-6E8A-4147-A177-3AD203B41FA5}">
                      <a16:colId xmlns:a16="http://schemas.microsoft.com/office/drawing/2014/main" val="1103119644"/>
                    </a:ext>
                  </a:extLst>
                </a:gridCol>
                <a:gridCol w="5797550">
                  <a:extLst>
                    <a:ext uri="{9D8B030D-6E8A-4147-A177-3AD203B41FA5}">
                      <a16:colId xmlns:a16="http://schemas.microsoft.com/office/drawing/2014/main" val="4223580765"/>
                    </a:ext>
                  </a:extLst>
                </a:gridCol>
                <a:gridCol w="2168311">
                  <a:extLst>
                    <a:ext uri="{9D8B030D-6E8A-4147-A177-3AD203B41FA5}">
                      <a16:colId xmlns:a16="http://schemas.microsoft.com/office/drawing/2014/main" val="4277798590"/>
                    </a:ext>
                  </a:extLst>
                </a:gridCol>
              </a:tblGrid>
              <a:tr h="3450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Средство</a:t>
                      </a:r>
                    </a:p>
                  </a:txBody>
                  <a:tcPr marL="44351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marL="49279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Логотип</a:t>
                      </a:r>
                    </a:p>
                  </a:txBody>
                  <a:tcPr marL="49279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A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922956"/>
                  </a:ext>
                </a:extLst>
              </a:tr>
              <a:tr h="5710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Java</a:t>
                      </a:r>
                    </a:p>
                  </a:txBody>
                  <a:tcPr marL="44351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 язык, полная совместимость с </a:t>
                      </a:r>
                      <a:r>
                        <a:rPr lang="ru-RU" sz="18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Minecraft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79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79" marR="44351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872405"/>
                  </a:ext>
                </a:extLst>
              </a:tr>
              <a:tr h="573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Gradle</a:t>
                      </a:r>
                    </a:p>
                  </a:txBody>
                  <a:tcPr marL="44351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Сборка проекта и управление библиотеками</a:t>
                      </a:r>
                    </a:p>
                  </a:txBody>
                  <a:tcPr marL="49279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79" marR="44351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08349"/>
                  </a:ext>
                </a:extLst>
              </a:tr>
              <a:tr h="704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Guice</a:t>
                      </a:r>
                    </a:p>
                  </a:txBody>
                  <a:tcPr marL="44351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зависимостей, модульная архитектура</a:t>
                      </a:r>
                    </a:p>
                  </a:txBody>
                  <a:tcPr marL="49279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79" marR="44351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435563"/>
                  </a:ext>
                </a:extLst>
              </a:tr>
              <a:tr h="6320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JDBI + </a:t>
                      </a:r>
                      <a:r>
                        <a:rPr lang="en-US" sz="18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HikariCP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1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Базой Данных и пул</a:t>
                      </a:r>
                      <a:r>
                        <a:rPr lang="en-US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соединений</a:t>
                      </a:r>
                    </a:p>
                  </a:txBody>
                  <a:tcPr marL="49279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79" marR="44351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18629"/>
                  </a:ext>
                </a:extLst>
              </a:tr>
              <a:tr h="632077">
                <a:tc>
                  <a:txBody>
                    <a:bodyPr/>
                    <a:lstStyle/>
                    <a:p>
                      <a:pPr marL="0" indent="88900">
                        <a:buNone/>
                      </a:pPr>
                      <a:r>
                        <a:rPr lang="en-US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Spigot/Paper/Fabric</a:t>
                      </a:r>
                    </a:p>
                  </a:txBody>
                  <a:tcPr marL="44351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Серверные платформы для запуска плагина</a:t>
                      </a:r>
                      <a:r>
                        <a:rPr lang="en-US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мода</a:t>
                      </a:r>
                    </a:p>
                  </a:txBody>
                  <a:tcPr marL="49279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79" marR="44351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25540"/>
                  </a:ext>
                </a:extLst>
              </a:tr>
              <a:tr h="7644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PacketEvents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1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Низкоуровневая обработка сетевых пакетов</a:t>
                      </a:r>
                    </a:p>
                  </a:txBody>
                  <a:tcPr marL="49279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79" marR="44351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56010"/>
                  </a:ext>
                </a:extLst>
              </a:tr>
              <a:tr h="63207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800" b="0" i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Jackson</a:t>
                      </a:r>
                    </a:p>
                  </a:txBody>
                  <a:tcPr marL="44351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800" b="0" i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файлами конфигурациями</a:t>
                      </a:r>
                      <a:endParaRPr lang="en-US" sz="1800" b="0" i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79" marR="49279" marT="30799" marB="307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1" marR="44351" marT="22176" marB="221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05557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BC5764-2823-2479-3C49-72CFB0778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98" y="1652155"/>
            <a:ext cx="1602730" cy="55985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26047A5-CBF6-9C3F-B992-1A7B30300F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14" y="3507047"/>
            <a:ext cx="679631" cy="6796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7257FB-BB04-4F42-EC7D-370049D0F0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00" y="3599473"/>
            <a:ext cx="494777" cy="49477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DDC088B-1A01-CDE4-3DC4-8632BDFDB7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30" y="3555705"/>
            <a:ext cx="551903" cy="5519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8FA84C3-16C9-F1F6-E2B7-8B1645DCD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74667" y1="73333" x2="40444" y2="71556"/>
                        <a14:backgroundMark x1="40444" y1="71556" x2="68000" y2="64889"/>
                        <a14:backgroundMark x1="68000" y1="64889" x2="70222" y2="65333"/>
                        <a14:backgroundMark x1="77778" y1="67111" x2="31111" y2="65333"/>
                        <a14:backgroundMark x1="31111" y1="65333" x2="68889" y2="63556"/>
                        <a14:backgroundMark x1="68889" y1="63556" x2="16889" y2="64444"/>
                        <a14:backgroundMark x1="16889" y1="64444" x2="16889" y2="64444"/>
                        <a14:backgroundMark x1="70222" y1="62667" x2="26222" y2="62667"/>
                        <a14:backgroundMark x1="26222" y1="62667" x2="70667" y2="57778"/>
                        <a14:backgroundMark x1="70667" y1="57778" x2="75556" y2="5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64" y="3739196"/>
            <a:ext cx="1811915" cy="18119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EDEB2-316A-11D9-DAD0-222AD1A91E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0" b="5973"/>
          <a:stretch>
            <a:fillRect/>
          </a:stretch>
        </p:blipFill>
        <p:spPr>
          <a:xfrm>
            <a:off x="0" y="5689599"/>
            <a:ext cx="12192000" cy="1168401"/>
          </a:xfrm>
          <a:prstGeom prst="rect">
            <a:avLst/>
          </a:prstGeom>
        </p:spPr>
      </p:pic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F7DA7567-754D-2F79-C552-BD61017B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76800" y="6177131"/>
            <a:ext cx="2743200" cy="365125"/>
          </a:xfrm>
        </p:spPr>
        <p:txBody>
          <a:bodyPr/>
          <a:lstStyle/>
          <a:p>
            <a:fld id="{905EDF6A-6CBC-49D2-AAEA-725F1DFA65B9}" type="slidenum">
              <a:rPr lang="ru-RU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5D154-AE5B-8081-132B-D726154458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50" y="5105542"/>
            <a:ext cx="2018783" cy="3132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7A97A5-C3C3-4949-C22F-315DF074BD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27" y="2904448"/>
            <a:ext cx="654971" cy="6549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0ABAD-C5A9-1EC8-ED03-8E6C52FF3C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37" y="2280885"/>
            <a:ext cx="1488352" cy="4825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3EA3875-2CA7-6F5C-7D12-8215971C3A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80" y="1031266"/>
            <a:ext cx="974566" cy="5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18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759</Words>
  <Application>Microsoft Office PowerPoint</Application>
  <PresentationFormat>Широкоэкранный</PresentationFormat>
  <Paragraphs>245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и задачи</vt:lpstr>
      <vt:lpstr>Презентация PowerPoint</vt:lpstr>
      <vt:lpstr>Презентация PowerPoint</vt:lpstr>
      <vt:lpstr>Презентация PowerPoint</vt:lpstr>
      <vt:lpstr>Средства для разработки</vt:lpstr>
      <vt:lpstr>Презентация PowerPoint</vt:lpstr>
      <vt:lpstr>Презентация PowerPoint</vt:lpstr>
      <vt:lpstr>Презентация PowerPoint</vt:lpstr>
      <vt:lpstr>Алгоритмы обработки и отправки сообщений</vt:lpstr>
      <vt:lpstr>Демонстрация работы системы</vt:lpstr>
      <vt:lpstr>Сравнение отображения сообщений</vt:lpstr>
      <vt:lpstr>Статистика использования системы </vt:lpstr>
      <vt:lpstr>Заключение </vt:lpstr>
      <vt:lpstr>Участие в конференциях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Артём Мочалин</cp:lastModifiedBy>
  <cp:revision>91</cp:revision>
  <dcterms:created xsi:type="dcterms:W3CDTF">2018-02-21T18:45:35Z</dcterms:created>
  <dcterms:modified xsi:type="dcterms:W3CDTF">2026-06-25T12:41:39Z</dcterms:modified>
</cp:coreProperties>
</file>